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2"/>
  </p:notesMasterIdLst>
  <p:handoutMasterIdLst>
    <p:handoutMasterId r:id="rId23"/>
  </p:handoutMasterIdLst>
  <p:sldIdLst>
    <p:sldId id="307" r:id="rId4"/>
    <p:sldId id="296" r:id="rId5"/>
    <p:sldId id="280" r:id="rId6"/>
    <p:sldId id="314" r:id="rId7"/>
    <p:sldId id="322" r:id="rId8"/>
    <p:sldId id="319" r:id="rId9"/>
    <p:sldId id="326" r:id="rId10"/>
    <p:sldId id="325" r:id="rId11"/>
    <p:sldId id="328" r:id="rId12"/>
    <p:sldId id="321" r:id="rId13"/>
    <p:sldId id="320" r:id="rId14"/>
    <p:sldId id="331" r:id="rId15"/>
    <p:sldId id="332" r:id="rId16"/>
    <p:sldId id="333" r:id="rId17"/>
    <p:sldId id="309" r:id="rId18"/>
    <p:sldId id="330" r:id="rId19"/>
    <p:sldId id="310" r:id="rId20"/>
    <p:sldId id="324" r:id="rId21"/>
  </p:sldIdLst>
  <p:sldSz cx="12192000" cy="6858000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B2D975-8672-909E-B360-C8F3BF6DB1F7}" v="23" dt="2024-04-17T02:52:30.974"/>
    <p1510:client id="{9FC511EC-FA8C-B05C-A5E0-734C86A709B1}" v="1" dt="2024-04-18T04:24:09.115"/>
    <p1510:client id="{AE00535A-88CC-1732-202D-7D4EA7FE4202}" v="481" dt="2024-04-17T21:48:51.429"/>
    <p1510:client id="{B8A6D017-3D3D-B66C-3B1D-1426D9F677EE}" v="26" dt="2024-04-18T03:55:09.694"/>
    <p1510:client id="{C1E8DE82-C2C7-5BD9-0E69-3B267778E17B}" v="1" dt="2024-04-18T03:51:15.070"/>
    <p1510:client id="{EA176DD2-4B4E-4F10-41E9-36B1E096A656}" v="1492" dt="2024-04-17T03:12:58.978"/>
    <p1510:client id="{ED51665A-9C2C-A8F0-9128-76486F7327CE}" v="3" dt="2024-04-18T04:07:07.927"/>
    <p1510:client id="{FA0A6C01-2D7F-AA1B-B1AF-3B5F900916D9}" v="1" dt="2024-04-17T21:03:01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Mention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06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F64BEEBC-AE20-0931-2193-11EF8F68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1BFEEB1-1250-CB23-C303-2290A9F73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74930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0A5E07F1-324A-EAB5-7F55-AEE3D6891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3D3E42BF-71A1-25AD-433E-81802107B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8402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4/17/2024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297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3" r:id="rId3"/>
    <p:sldLayoutId id="2147483704" r:id="rId4"/>
    <p:sldLayoutId id="2147483705" r:id="rId5"/>
    <p:sldLayoutId id="2147483706" r:id="rId6"/>
    <p:sldLayoutId id="2147483708" r:id="rId7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4/17/2024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Roboto"/>
                <a:ea typeface="Roboto"/>
                <a:cs typeface="Roboto"/>
              </a:rPr>
              <a:t>Fast-Batched Optimal Solution for RTOPF 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3000" b="1">
                <a:cs typeface="Arial"/>
              </a:rPr>
              <a:t>James, Mert, Vishal</a:t>
            </a:r>
            <a:endParaRPr lang="en-US" sz="3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91934-3DC8-3564-E966-03A678623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3" y="1374742"/>
            <a:ext cx="6467475" cy="15144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97733E-A8D8-1789-0240-B10D014D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3233519"/>
            <a:ext cx="8906692" cy="2482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Kernal 3 Setup</a:t>
            </a:r>
            <a:endParaRPr lang="en-US" sz="2000">
              <a:cs typeface="Arial"/>
            </a:endParaRPr>
          </a:p>
          <a:p>
            <a:pPr marL="556895" lvl="1" indent="-213995"/>
            <a:r>
              <a:rPr lang="en-US" sz="2000">
                <a:ea typeface="+mn-lt"/>
                <a:cs typeface="+mn-lt"/>
              </a:rPr>
              <a:t>The solved linear equation is used to compute and evaluate the update steps for the decision variables for the next iteration</a:t>
            </a:r>
            <a:endParaRPr lang="en-US" sz="2000">
              <a:cs typeface="Arial"/>
            </a:endParaRPr>
          </a:p>
        </p:txBody>
      </p:sp>
      <p:pic>
        <p:nvPicPr>
          <p:cNvPr id="7" name="Picture 6" descr="A group of black letters&#10;&#10;Description automatically generated">
            <a:extLst>
              <a:ext uri="{FF2B5EF4-FFF2-40B4-BE49-F238E27FC236}">
                <a16:creationId xmlns:a16="http://schemas.microsoft.com/office/drawing/2014/main" id="{F935DEFC-A1DE-4454-8F5C-A73CF6C54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405" y="4503512"/>
            <a:ext cx="2383681" cy="185291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D549BA-B262-71AE-CAB1-605D8970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661" y="4617002"/>
            <a:ext cx="3800677" cy="16259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83A3B6-1F90-9C0B-50E3-DEF4743CC409}"/>
              </a:ext>
            </a:extLst>
          </p:cNvPr>
          <p:cNvSpPr txBox="1"/>
          <p:nvPr/>
        </p:nvSpPr>
        <p:spPr>
          <a:xfrm>
            <a:off x="10423289" y="1350889"/>
            <a:ext cx="820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cs typeface="Arial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3892027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2" name="Picture 1" descr="A diagram of a system&#10;&#10;Description automatically generated">
            <a:extLst>
              <a:ext uri="{FF2B5EF4-FFF2-40B4-BE49-F238E27FC236}">
                <a16:creationId xmlns:a16="http://schemas.microsoft.com/office/drawing/2014/main" id="{E68626E6-0FCC-C4BD-2319-373F413E7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615604"/>
            <a:ext cx="6467475" cy="8382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120DA4E-141F-406F-AD05-8C54703B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2901157"/>
            <a:ext cx="8906692" cy="25147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Kernal 2 Setup</a:t>
            </a:r>
            <a:endParaRPr lang="en-US" sz="2000">
              <a:cs typeface="Arial"/>
            </a:endParaRPr>
          </a:p>
          <a:p>
            <a:pPr marL="556895" lvl="1" indent="-213995"/>
            <a:r>
              <a:rPr lang="en-US" sz="2000">
                <a:ea typeface="+mn-lt"/>
                <a:cs typeface="+mn-lt"/>
              </a:rPr>
              <a:t>This is the most compute intensive set as it involves matrix inversion (solving of a linear system of equations). This is accomplished using </a:t>
            </a:r>
            <a:r>
              <a:rPr lang="en-US" sz="2000" err="1">
                <a:ea typeface="+mn-lt"/>
                <a:cs typeface="+mn-lt"/>
              </a:rPr>
              <a:t>CuSolver</a:t>
            </a:r>
            <a:endParaRPr lang="en-US" sz="2000">
              <a:ea typeface="+mn-lt"/>
              <a:cs typeface="+mn-lt"/>
            </a:endParaRPr>
          </a:p>
          <a:p>
            <a:pPr lvl="2"/>
            <a:r>
              <a:rPr lang="en-US" sz="1600">
                <a:ea typeface="+mn-lt"/>
                <a:cs typeface="+mn-lt"/>
              </a:rPr>
              <a:t>Solves for </a:t>
            </a:r>
            <a:r>
              <a:rPr lang="en-US" sz="1600">
                <a:solidFill>
                  <a:srgbClr val="333333"/>
                </a:solidFill>
                <a:ea typeface="+mn-lt"/>
                <a:cs typeface="+mn-lt"/>
              </a:rPr>
              <a:t>ΔX</a:t>
            </a:r>
            <a:r>
              <a:rPr lang="en-US" sz="1600">
                <a:ea typeface="+mn-lt"/>
                <a:cs typeface="+mn-lt"/>
              </a:rPr>
              <a:t> and </a:t>
            </a:r>
            <a:r>
              <a:rPr lang="en-US" sz="1600" err="1">
                <a:solidFill>
                  <a:srgbClr val="333333"/>
                </a:solidFill>
                <a:ea typeface="+mn-lt"/>
                <a:cs typeface="+mn-lt"/>
              </a:rPr>
              <a:t>Δλ</a:t>
            </a:r>
            <a:endParaRPr lang="en-US" sz="1600">
              <a:solidFill>
                <a:srgbClr val="333333"/>
              </a:solidFill>
              <a:ea typeface="+mn-lt"/>
              <a:cs typeface="+mn-lt"/>
            </a:endParaRPr>
          </a:p>
        </p:txBody>
      </p:sp>
      <p:pic>
        <p:nvPicPr>
          <p:cNvPr id="8" name="Picture 7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796D3F13-E644-EE68-F788-915582AA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7722" y="4806447"/>
            <a:ext cx="4435002" cy="9247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2B48D5-ADC8-E8D8-72AF-4C3E79D162B0}"/>
              </a:ext>
            </a:extLst>
          </p:cNvPr>
          <p:cNvSpPr txBox="1"/>
          <p:nvPr/>
        </p:nvSpPr>
        <p:spPr>
          <a:xfrm>
            <a:off x="10423289" y="1350889"/>
            <a:ext cx="820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00B050"/>
                </a:solidFill>
                <a:cs typeface="Arial"/>
              </a:rPr>
              <a:t>GPU</a:t>
            </a:r>
          </a:p>
        </p:txBody>
      </p:sp>
    </p:spTree>
    <p:extLst>
      <p:ext uri="{BB962C8B-B14F-4D97-AF65-F5344CB8AC3E}">
        <p14:creationId xmlns:p14="http://schemas.microsoft.com/office/powerpoint/2010/main" val="4346896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97733E-A8D8-1789-0240-B10D014D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644" y="1479876"/>
            <a:ext cx="8952873" cy="4876849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685800" indent="-342900">
              <a:spcBef>
                <a:spcPts val="20"/>
              </a:spcBef>
              <a:buChar char="•"/>
            </a:pPr>
            <a:r>
              <a:rPr lang="en-US" sz="1600" b="1" err="1">
                <a:solidFill>
                  <a:srgbClr val="003057"/>
                </a:solidFill>
                <a:ea typeface="+mn-lt"/>
                <a:cs typeface="+mn-lt"/>
              </a:rPr>
              <a:t>cuSparse</a:t>
            </a: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 and </a:t>
            </a:r>
            <a:r>
              <a:rPr lang="en-US" sz="1600" b="1" err="1">
                <a:solidFill>
                  <a:srgbClr val="003057"/>
                </a:solidFill>
                <a:ea typeface="+mn-lt"/>
                <a:cs typeface="+mn-lt"/>
              </a:rPr>
              <a:t>cuSolverSp</a:t>
            </a:r>
            <a:endParaRPr lang="en-US" sz="1600" b="1">
              <a:solidFill>
                <a:srgbClr val="003057"/>
              </a:solidFill>
              <a:ea typeface="+mn-lt"/>
              <a:cs typeface="+mn-lt"/>
            </a:endParaRPr>
          </a:p>
          <a:p>
            <a:pPr marL="1242695" lvl="1" indent="-213995">
              <a:buFont typeface="Courier New"/>
              <a:buChar char="o"/>
            </a:pPr>
            <a:r>
              <a:rPr lang="en-US" sz="1600" b="1" err="1">
                <a:solidFill>
                  <a:srgbClr val="003057"/>
                </a:solidFill>
                <a:ea typeface="+mn-lt"/>
                <a:cs typeface="+mn-lt"/>
              </a:rPr>
              <a:t>cuSparse</a:t>
            </a:r>
            <a:r>
              <a:rPr lang="en-US" sz="1600">
                <a:solidFill>
                  <a:srgbClr val="003057"/>
                </a:solidFill>
                <a:ea typeface="+mn-lt"/>
                <a:cs typeface="+mn-lt"/>
              </a:rPr>
              <a:t>: Provides primitives for sparse matrix operations (e.g., CSR format) crucial for handling large sparse matrices efficiently.</a:t>
            </a:r>
          </a:p>
          <a:p>
            <a:pPr marL="1242695" lvl="1" indent="-213995">
              <a:buFont typeface="Courier New"/>
              <a:buChar char="o"/>
            </a:pPr>
            <a:r>
              <a:rPr lang="en-US" sz="1600" b="1" err="1">
                <a:solidFill>
                  <a:srgbClr val="003057"/>
                </a:solidFill>
                <a:ea typeface="+mn-lt"/>
                <a:cs typeface="+mn-lt"/>
              </a:rPr>
              <a:t>cuSolverSp</a:t>
            </a:r>
            <a:r>
              <a:rPr lang="en-US" sz="1600">
                <a:solidFill>
                  <a:srgbClr val="003057"/>
                </a:solidFill>
                <a:ea typeface="+mn-lt"/>
                <a:cs typeface="+mn-lt"/>
              </a:rPr>
              <a:t>: Specializes in solving sparse linear algebra systems using factorization methods including QR decomposition</a:t>
            </a:r>
          </a:p>
          <a:p>
            <a:pPr marL="685800" indent="-342900">
              <a:spcBef>
                <a:spcPts val="20"/>
              </a:spcBef>
              <a:buChar char="•"/>
            </a:pP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QR Decomposition Overview</a:t>
            </a:r>
            <a:endParaRPr lang="en-US" sz="1600" b="1">
              <a:ea typeface="+mn-lt"/>
              <a:cs typeface="+mn-lt"/>
            </a:endParaRPr>
          </a:p>
          <a:p>
            <a:pPr marL="1371600" lvl="1" indent="-342900">
              <a:buFont typeface="Courier New"/>
              <a:buChar char="o"/>
            </a:pPr>
            <a:r>
              <a:rPr lang="en-US" sz="1600">
                <a:solidFill>
                  <a:srgbClr val="003057"/>
                </a:solidFill>
                <a:ea typeface="+mn-lt"/>
                <a:cs typeface="+mn-lt"/>
              </a:rPr>
              <a:t>QR decomposition is used to factorize matrix A to efficiently solve linear systems Ax=b and least squares problems.</a:t>
            </a:r>
          </a:p>
          <a:p>
            <a:pPr marL="1371600" lvl="1" indent="-342900">
              <a:buFont typeface="Courier New"/>
              <a:buChar char="o"/>
            </a:pPr>
            <a:r>
              <a:rPr lang="en-US" sz="1600">
                <a:solidFill>
                  <a:srgbClr val="003057"/>
                </a:solidFill>
                <a:ea typeface="+mn-lt"/>
                <a:cs typeface="+mn-lt"/>
              </a:rPr>
              <a:t>Our paper utilizes batched QR solutions to handle dynamic adjustments in power systems with high renewable integration.</a:t>
            </a:r>
          </a:p>
          <a:p>
            <a:pPr marL="685800" indent="-342900">
              <a:buFont typeface="Arial"/>
              <a:buChar char="•"/>
            </a:pP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Matrix Construction:</a:t>
            </a:r>
          </a:p>
          <a:p>
            <a:pPr marL="1242695" lvl="1" indent="-213995">
              <a:buFont typeface="Courier New"/>
              <a:buChar char="o"/>
            </a:pPr>
            <a:r>
              <a:rPr lang="en-US" sz="1900">
                <a:solidFill>
                  <a:srgbClr val="003057"/>
                </a:solidFill>
                <a:ea typeface="+mn-lt"/>
                <a:cs typeface="+mn-lt"/>
              </a:rPr>
              <a:t> </a:t>
            </a:r>
            <a:r>
              <a:rPr lang="en-US" sz="1700">
                <a:solidFill>
                  <a:srgbClr val="003057"/>
                </a:solidFill>
                <a:ea typeface="+mn-lt"/>
                <a:cs typeface="+mn-lt"/>
              </a:rPr>
              <a:t>From our previous computational process steps, we obtain a large sparse matrix A in column-major format and vector b representing the system states.</a:t>
            </a:r>
          </a:p>
          <a:p>
            <a:pPr marL="685800" indent="-342900">
              <a:buFont typeface="Arial"/>
              <a:buChar char="•"/>
            </a:pP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Problem Formulation:</a:t>
            </a:r>
            <a:r>
              <a:rPr lang="en-US" sz="1600">
                <a:solidFill>
                  <a:srgbClr val="003057"/>
                </a:solidFill>
                <a:ea typeface="+mn-lt"/>
                <a:cs typeface="+mn-lt"/>
              </a:rPr>
              <a:t> </a:t>
            </a:r>
          </a:p>
          <a:p>
            <a:pPr marL="1242695" lvl="1" indent="-213995">
              <a:buFont typeface="Courier New"/>
              <a:buChar char="o"/>
            </a:pPr>
            <a:r>
              <a:rPr lang="en-US" sz="1700">
                <a:solidFill>
                  <a:srgbClr val="003057"/>
                </a:solidFill>
                <a:ea typeface="+mn-lt"/>
                <a:cs typeface="+mn-lt"/>
              </a:rPr>
              <a:t>Solve for x in Ax=b, where A is derived from system dynamics and constraints influenced by renewable energy sources</a:t>
            </a:r>
          </a:p>
          <a:p>
            <a:pPr marL="1242695" lvl="1" indent="-213995">
              <a:buFont typeface="Courier New"/>
              <a:buChar char="o"/>
            </a:pPr>
            <a:endParaRPr lang="en-US" sz="1700">
              <a:solidFill>
                <a:srgbClr val="003057"/>
              </a:solidFill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Arial"/>
              <a:buChar char="•"/>
            </a:pPr>
            <a:r>
              <a:rPr lang="en-US" sz="1600" b="1">
                <a:solidFill>
                  <a:srgbClr val="003057"/>
                </a:solidFill>
                <a:cs typeface="Arial"/>
              </a:rPr>
              <a:t>Conversion to CSR Format</a:t>
            </a:r>
          </a:p>
          <a:p>
            <a:pPr marL="1242695" lvl="1" indent="-213995">
              <a:lnSpc>
                <a:spcPct val="80000"/>
              </a:lnSpc>
              <a:buFont typeface="Courier New"/>
              <a:buChar char="o"/>
            </a:pPr>
            <a:r>
              <a:rPr lang="en-US" sz="1700">
                <a:solidFill>
                  <a:srgbClr val="003057"/>
                </a:solidFill>
                <a:cs typeface="Arial"/>
              </a:rPr>
              <a:t>CSR (Compressed Sparse Row) format optimizes non-zero matrix entries storage, reducing memory usage and computation time.</a:t>
            </a:r>
            <a:endParaRPr lang="en-US" sz="1700">
              <a:solidFill>
                <a:srgbClr val="B3A369"/>
              </a:solidFill>
              <a:cs typeface="Arial" panose="020B0604020202020204"/>
            </a:endParaRPr>
          </a:p>
          <a:p>
            <a:pPr marL="1242695" lvl="1" indent="-213995">
              <a:lnSpc>
                <a:spcPct val="80000"/>
              </a:lnSpc>
              <a:buFont typeface="Courier New"/>
              <a:buChar char="o"/>
            </a:pPr>
            <a:r>
              <a:rPr lang="en-US" sz="1700">
                <a:solidFill>
                  <a:srgbClr val="003057"/>
                </a:solidFill>
                <a:cs typeface="Arial"/>
              </a:rPr>
              <a:t>We convert the A matrix from column-major to CSR format, enabling efficient use of </a:t>
            </a:r>
            <a:r>
              <a:rPr lang="en-US" sz="1700" err="1">
                <a:solidFill>
                  <a:srgbClr val="003057"/>
                </a:solidFill>
                <a:cs typeface="Arial"/>
              </a:rPr>
              <a:t>cuSolverSp</a:t>
            </a:r>
            <a:r>
              <a:rPr lang="en-US" sz="1700">
                <a:solidFill>
                  <a:srgbClr val="003057"/>
                </a:solidFill>
                <a:cs typeface="Arial"/>
              </a:rPr>
              <a:t> routines.</a:t>
            </a:r>
            <a:endParaRPr lang="en-US" sz="1700">
              <a:solidFill>
                <a:srgbClr val="B3A369"/>
              </a:solidFill>
              <a:cs typeface="Arial" panose="020B0604020202020204"/>
            </a:endParaRPr>
          </a:p>
          <a:p>
            <a:pPr marL="685800" indent="-342900">
              <a:buFont typeface="Arial"/>
              <a:buChar char="•"/>
            </a:pPr>
            <a:endParaRPr lang="en-US" sz="1500">
              <a:solidFill>
                <a:srgbClr val="003057"/>
              </a:solidFill>
              <a:cs typeface="Arial"/>
            </a:endParaRPr>
          </a:p>
          <a:p>
            <a:pPr marL="685800" indent="-342900">
              <a:buFont typeface="Arial"/>
              <a:buChar char="•"/>
            </a:pPr>
            <a:endParaRPr lang="en-US" sz="16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C2733-01E3-B1EF-8A68-CA5A06773951}"/>
              </a:ext>
            </a:extLst>
          </p:cNvPr>
          <p:cNvSpPr txBox="1"/>
          <p:nvPr/>
        </p:nvSpPr>
        <p:spPr>
          <a:xfrm>
            <a:off x="3356975" y="997906"/>
            <a:ext cx="7858387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err="1">
                <a:solidFill>
                  <a:srgbClr val="B3A369"/>
                </a:solidFill>
              </a:rPr>
              <a:t>cuSolver</a:t>
            </a:r>
            <a:r>
              <a:rPr lang="en-US" sz="1900">
                <a:solidFill>
                  <a:srgbClr val="B3A369"/>
                </a:solidFill>
              </a:rPr>
              <a:t> and </a:t>
            </a:r>
            <a:r>
              <a:rPr lang="en-US" sz="1900" err="1">
                <a:solidFill>
                  <a:srgbClr val="B3A369"/>
                </a:solidFill>
              </a:rPr>
              <a:t>cuSparse</a:t>
            </a:r>
            <a:r>
              <a:rPr lang="en-US" sz="1900">
                <a:solidFill>
                  <a:srgbClr val="B3A369"/>
                </a:solidFill>
              </a:rPr>
              <a:t>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13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97733E-A8D8-1789-0240-B10D014D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644" y="1479876"/>
            <a:ext cx="8906692" cy="4716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Set up </a:t>
            </a:r>
            <a:r>
              <a:rPr lang="en-US" sz="1900" b="1" err="1">
                <a:solidFill>
                  <a:srgbClr val="003057"/>
                </a:solidFill>
                <a:ea typeface="+mn-lt"/>
                <a:cs typeface="+mn-lt"/>
              </a:rPr>
              <a:t>cuSolver</a:t>
            </a: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 and </a:t>
            </a:r>
            <a:r>
              <a:rPr lang="en-US" sz="1900" b="1" err="1">
                <a:solidFill>
                  <a:srgbClr val="003057"/>
                </a:solidFill>
                <a:ea typeface="+mn-lt"/>
                <a:cs typeface="+mn-lt"/>
              </a:rPr>
              <a:t>cuSparse</a:t>
            </a: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 contexts, define matrix descriptions.</a:t>
            </a:r>
            <a:endParaRPr lang="en-US"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Perform structural analysis on </a:t>
            </a:r>
            <a:r>
              <a:rPr lang="en-US" sz="1900" b="1" err="1">
                <a:solidFill>
                  <a:srgbClr val="003057"/>
                </a:solidFill>
                <a:ea typeface="+mn-lt"/>
                <a:cs typeface="+mn-lt"/>
              </a:rPr>
              <a:t>A&amp;b</a:t>
            </a: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 using </a:t>
            </a:r>
            <a:r>
              <a:rPr lang="en-US" sz="1900" b="1" err="1">
                <a:solidFill>
                  <a:srgbClr val="003057"/>
                </a:solidFill>
                <a:ea typeface="+mn-lt"/>
                <a:cs typeface="+mn-lt"/>
              </a:rPr>
              <a:t>cusolverSpXcsrqrAnalysisBatched</a:t>
            </a:r>
            <a:r>
              <a:rPr lang="en-US" sz="1900" b="1">
                <a:solidFill>
                  <a:srgbClr val="003057"/>
                </a:solidFill>
                <a:ea typeface="+mn-lt"/>
                <a:cs typeface="+mn-lt"/>
              </a:rPr>
              <a:t>.</a:t>
            </a:r>
            <a:r>
              <a:rPr lang="en-US" b="1">
                <a:ea typeface="+mn-lt"/>
                <a:cs typeface="+mn-lt"/>
              </a:rPr>
              <a:t> </a:t>
            </a:r>
            <a:endParaRPr lang="en-US" b="1"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342900">
              <a:lnSpc>
                <a:spcPct val="80000"/>
              </a:lnSpc>
              <a:spcBef>
                <a:spcPts val="20"/>
              </a:spcBef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buFont typeface="Calibri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buFont typeface="Calibri"/>
              <a:buChar char="-"/>
            </a:pPr>
            <a:endParaRPr lang="en-US" sz="1600">
              <a:cs typeface="Arial"/>
            </a:endParaRPr>
          </a:p>
        </p:txBody>
      </p:sp>
      <p:pic>
        <p:nvPicPr>
          <p:cNvPr id="2" name="Picture 1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E0DD72D-E16C-F43C-AFB4-64739E53A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094" y="1852089"/>
            <a:ext cx="6340909" cy="1567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ACA0FE-8326-5008-F3EF-E16637A280E8}"/>
              </a:ext>
            </a:extLst>
          </p:cNvPr>
          <p:cNvSpPr txBox="1"/>
          <p:nvPr/>
        </p:nvSpPr>
        <p:spPr>
          <a:xfrm>
            <a:off x="3356975" y="997906"/>
            <a:ext cx="534235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err="1">
                <a:solidFill>
                  <a:srgbClr val="B3A369"/>
                </a:solidFill>
              </a:rPr>
              <a:t>cuSolver</a:t>
            </a:r>
            <a:r>
              <a:rPr lang="en-US" sz="1900">
                <a:solidFill>
                  <a:srgbClr val="B3A369"/>
                </a:solidFill>
              </a:rPr>
              <a:t> Computational Steps Overview</a:t>
            </a:r>
            <a:endParaRPr lang="en-US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CE3B6F9-74F8-6663-29EC-0605E92E2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616" y="4487217"/>
            <a:ext cx="5949863" cy="154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8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5297733E-A8D8-1789-0240-B10D014D6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9644" y="1479876"/>
            <a:ext cx="8906692" cy="4716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Execute QR decomposition with </a:t>
            </a:r>
            <a:r>
              <a:rPr lang="en-US" sz="1600" b="1" err="1">
                <a:solidFill>
                  <a:srgbClr val="003057"/>
                </a:solidFill>
                <a:ea typeface="+mn-lt"/>
                <a:cs typeface="+mn-lt"/>
              </a:rPr>
              <a:t>cusolverSpDcsrqrsvBatched</a:t>
            </a: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 to solve Ax=b.</a:t>
            </a:r>
            <a:endParaRPr lang="en-US" sz="1600">
              <a:solidFill>
                <a:srgbClr val="003057"/>
              </a:solidFill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cs typeface="Arial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,Sans-Serif"/>
              <a:buChar char="-"/>
            </a:pPr>
            <a:r>
              <a:rPr lang="en-US" sz="1600" b="1">
                <a:solidFill>
                  <a:srgbClr val="003057"/>
                </a:solidFill>
                <a:ea typeface="+mn-lt"/>
                <a:cs typeface="+mn-lt"/>
              </a:rPr>
              <a:t>Fetch the solution vector x from GPU to CPU</a:t>
            </a: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342900">
              <a:lnSpc>
                <a:spcPct val="80000"/>
              </a:lnSpc>
              <a:spcBef>
                <a:spcPts val="20"/>
              </a:spcBef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lnSpc>
                <a:spcPct val="80000"/>
              </a:lnSpc>
              <a:spcBef>
                <a:spcPts val="20"/>
              </a:spcBef>
              <a:buFont typeface="Calibri"/>
              <a:buChar char="-"/>
            </a:pPr>
            <a:endParaRPr lang="en-US" sz="1900" b="1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buFont typeface="Calibri"/>
              <a:buChar char="-"/>
            </a:pPr>
            <a:endParaRPr lang="en-US" sz="1600">
              <a:solidFill>
                <a:srgbClr val="003057"/>
              </a:solidFill>
              <a:ea typeface="+mn-lt"/>
              <a:cs typeface="+mn-lt"/>
            </a:endParaRPr>
          </a:p>
          <a:p>
            <a:pPr marL="685800" indent="-342900">
              <a:buFont typeface="Calibri"/>
              <a:buChar char="-"/>
            </a:pPr>
            <a:endParaRPr lang="en-US" sz="160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ACA0FE-8326-5008-F3EF-E16637A280E8}"/>
              </a:ext>
            </a:extLst>
          </p:cNvPr>
          <p:cNvSpPr txBox="1"/>
          <p:nvPr/>
        </p:nvSpPr>
        <p:spPr>
          <a:xfrm>
            <a:off x="3356975" y="997906"/>
            <a:ext cx="5342350" cy="3847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err="1">
                <a:solidFill>
                  <a:srgbClr val="B3A369"/>
                </a:solidFill>
              </a:rPr>
              <a:t>cuSolver</a:t>
            </a:r>
            <a:r>
              <a:rPr lang="en-US" sz="1900">
                <a:solidFill>
                  <a:srgbClr val="B3A369"/>
                </a:solidFill>
              </a:rPr>
              <a:t> Computational Steps Overview</a:t>
            </a:r>
            <a:endParaRPr lang="en-US"/>
          </a:p>
        </p:txBody>
      </p:sp>
      <p:pic>
        <p:nvPicPr>
          <p:cNvPr id="7" name="Picture 6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7FCB135E-8E5B-6FF5-F580-71FEF5BB3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281" y="2203827"/>
            <a:ext cx="6096000" cy="2214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888AFE-B175-D328-5B31-F03C4715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891" y="5431889"/>
            <a:ext cx="6096000" cy="39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85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Progress and Current Results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93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4" y="139645"/>
            <a:ext cx="11430000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Results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E1C6D-4438-2808-4E83-B686DE439A9C}"/>
              </a:ext>
            </a:extLst>
          </p:cNvPr>
          <p:cNvSpPr txBox="1"/>
          <p:nvPr/>
        </p:nvSpPr>
        <p:spPr>
          <a:xfrm>
            <a:off x="3239048" y="1626317"/>
            <a:ext cx="526404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cs typeface="Arial"/>
              </a:rPr>
              <a:t>Solving for Cases 14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cs typeface="Arial"/>
              </a:rPr>
              <a:t>Utilized CVXPY, a Python-embedded modeling language for convex optimization problems (CPU)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cs typeface="Arial"/>
              </a:rPr>
              <a:t>Compared performance using SCS and OSQP solvers</a:t>
            </a:r>
          </a:p>
          <a:p>
            <a:pPr marL="285750" indent="-285750">
              <a:buFont typeface="Arial,Sans-Serif"/>
              <a:buChar char="•"/>
            </a:pPr>
            <a:r>
              <a:rPr lang="en-US" sz="1600">
                <a:cs typeface="Arial"/>
              </a:rPr>
              <a:t>Utilized cuSolverSparse, an NVIDIA sparse matrix solver (GPU)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1400">
                <a:cs typeface="Arial"/>
              </a:rPr>
              <a:t>Factorization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316EFE8-33B2-9971-3098-B16B5B5B4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744798"/>
              </p:ext>
            </p:extLst>
          </p:nvPr>
        </p:nvGraphicFramePr>
        <p:xfrm>
          <a:off x="2621559" y="4075651"/>
          <a:ext cx="6958386" cy="1483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100">
                  <a:extLst>
                    <a:ext uri="{9D8B030D-6E8A-4147-A177-3AD203B41FA5}">
                      <a16:colId xmlns:a16="http://schemas.microsoft.com/office/drawing/2014/main" val="2202353067"/>
                    </a:ext>
                  </a:extLst>
                </a:gridCol>
                <a:gridCol w="1817612">
                  <a:extLst>
                    <a:ext uri="{9D8B030D-6E8A-4147-A177-3AD203B41FA5}">
                      <a16:colId xmlns:a16="http://schemas.microsoft.com/office/drawing/2014/main" val="3619151866"/>
                    </a:ext>
                  </a:extLst>
                </a:gridCol>
                <a:gridCol w="3693674">
                  <a:extLst>
                    <a:ext uri="{9D8B030D-6E8A-4147-A177-3AD203B41FA5}">
                      <a16:colId xmlns:a16="http://schemas.microsoft.com/office/drawing/2014/main" val="2660941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Solver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Solution Time 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Speedup (OSQP baseline)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38109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3057"/>
                          </a:solidFill>
                          <a:latin typeface="Arial"/>
                        </a:rPr>
                        <a:t>SCS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1.00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0192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OSQP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0.0089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50" b="0" i="0" u="none" strike="noStrike" noProof="0">
                          <a:latin typeface="Arial"/>
                        </a:rPr>
                        <a:t>2.25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59867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err="1"/>
                        <a:t>cuSolverSparse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0.05*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0.4*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006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081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Further Research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99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85" y="-141747"/>
            <a:ext cx="11430000" cy="1014761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latin typeface="Roboto"/>
                <a:ea typeface="Roboto"/>
                <a:cs typeface="Roboto"/>
              </a:rPr>
              <a:t>Further Research</a:t>
            </a:r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30C91B-6184-391C-B049-32095F0F6F47}"/>
              </a:ext>
            </a:extLst>
          </p:cNvPr>
          <p:cNvSpPr txBox="1"/>
          <p:nvPr/>
        </p:nvSpPr>
        <p:spPr>
          <a:xfrm>
            <a:off x="2583645" y="1303092"/>
            <a:ext cx="9160456" cy="47705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RealForwardCUDA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Improve ability to perform parallelized Automatic Differentiation</a:t>
            </a:r>
            <a:endParaRPr lang="en-US" sz="2400">
              <a:cs typeface="Calibri"/>
            </a:endParaRPr>
          </a:p>
          <a:p>
            <a:pPr marL="1257300" lvl="2" indent="-342900">
              <a:buFont typeface="Wingdings"/>
              <a:buChar char="§"/>
            </a:pPr>
            <a:r>
              <a:rPr lang="en-US">
                <a:cs typeface="Calibri"/>
              </a:rPr>
              <a:t>Further expand to nested differentiation for nth order derivatives</a:t>
            </a:r>
            <a:endParaRPr lang="en-US" sz="20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BLAS package improved utilization</a:t>
            </a:r>
          </a:p>
          <a:p>
            <a:pPr marL="800100" lvl="1" indent="-342900">
              <a:buFont typeface="Courier New,monospace"/>
              <a:buChar char="o"/>
            </a:pPr>
            <a:r>
              <a:rPr lang="en-US" sz="2000">
                <a:cs typeface="Arial"/>
              </a:rPr>
              <a:t>Improve ability to perform operations</a:t>
            </a:r>
          </a:p>
          <a:p>
            <a:pPr marL="1257300" lvl="2" indent="-342900">
              <a:buFont typeface="Wingdings,Sans-Serif"/>
              <a:buChar char="§"/>
            </a:pPr>
            <a:r>
              <a:rPr lang="en-US">
                <a:cs typeface="Arial"/>
              </a:rPr>
              <a:t>Matrix Concatenation</a:t>
            </a:r>
            <a:endParaRPr lang="en-US"/>
          </a:p>
          <a:p>
            <a:pPr marL="1257300" lvl="2" indent="-342900">
              <a:buFont typeface="Wingdings,Sans-Serif"/>
              <a:buChar char="§"/>
            </a:pPr>
            <a:r>
              <a:rPr lang="en-US">
                <a:cs typeface="Arial"/>
              </a:rPr>
              <a:t>Diagonal/Full Matrix Inversion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Increased Type Safety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Reduce excessive type shifting</a:t>
            </a:r>
          </a:p>
          <a:p>
            <a:pPr marL="1257300" lvl="2" indent="-342900">
              <a:buFont typeface="Wingdings"/>
              <a:buChar char="§"/>
            </a:pPr>
            <a:r>
              <a:rPr lang="en-US">
                <a:cs typeface="Calibri"/>
              </a:rPr>
              <a:t>Current code is very type sensitive, requiring operations to change matrices to pointers, vectors to pointers, pointers to vectors, etc.</a:t>
            </a:r>
          </a:p>
          <a:p>
            <a:pPr marL="342900" indent="-342900">
              <a:buFont typeface="Arial"/>
              <a:buChar char="•"/>
            </a:pPr>
            <a:r>
              <a:rPr lang="en-US" sz="2400" err="1">
                <a:cs typeface="Calibri"/>
              </a:rPr>
              <a:t>cuSolver</a:t>
            </a:r>
            <a:r>
              <a:rPr lang="en-US" sz="2400">
                <a:cs typeface="Calibri"/>
              </a:rPr>
              <a:t> Batched Mode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Were unable to use 100% of </a:t>
            </a:r>
            <a:r>
              <a:rPr lang="en-US" sz="2000" err="1">
                <a:cs typeface="Calibri"/>
              </a:rPr>
              <a:t>cuSolver's</a:t>
            </a:r>
            <a:r>
              <a:rPr lang="en-US" sz="2000">
                <a:cs typeface="Calibri"/>
              </a:rPr>
              <a:t> power to solve many problems at once</a:t>
            </a:r>
          </a:p>
          <a:p>
            <a:pPr marL="1257300" lvl="2" indent="-342900">
              <a:buFont typeface="Wingdings"/>
              <a:buChar char="§"/>
            </a:pPr>
            <a:r>
              <a:rPr lang="en-US">
                <a:cs typeface="Calibri"/>
              </a:rPr>
              <a:t>Current implementation performed one 1 type of problem</a:t>
            </a:r>
          </a:p>
        </p:txBody>
      </p:sp>
    </p:spTree>
    <p:extLst>
      <p:ext uri="{BB962C8B-B14F-4D97-AF65-F5344CB8AC3E}">
        <p14:creationId xmlns:p14="http://schemas.microsoft.com/office/powerpoint/2010/main" val="96527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Introduction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2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-167578"/>
            <a:ext cx="11430000" cy="1014761"/>
          </a:xfrm>
        </p:spPr>
        <p:txBody>
          <a:bodyPr>
            <a:normAutofit/>
          </a:bodyPr>
          <a:lstStyle/>
          <a:p>
            <a:pPr algn="ctr"/>
            <a:r>
              <a:rPr lang="en-US" sz="5000">
                <a:latin typeface="Roboto"/>
                <a:ea typeface="Roboto"/>
                <a:cs typeface="Roboto"/>
              </a:rPr>
              <a:t>Introduction</a:t>
            </a:r>
            <a:endParaRPr lang="en-US" sz="500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B430C91B-6184-391C-B049-32095F0F6F47}"/>
              </a:ext>
            </a:extLst>
          </p:cNvPr>
          <p:cNvSpPr txBox="1"/>
          <p:nvPr/>
        </p:nvSpPr>
        <p:spPr>
          <a:xfrm>
            <a:off x="2583645" y="1396671"/>
            <a:ext cx="9160456" cy="427809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Optimal Power Flow problem (OPF): Deciding the optimal operating conditions (minimizing power generation cost) for a power-plant based on (predicted) demand.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Real-Time OPF (RT-OPF): Solving the problem in real time – matter of minutes/seconds! - Traditional OPF solvers can't handle it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Renewable energy generators – introduce uncertainty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Two-fold problem: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Handle uncertainty (run more scenarios!)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highlight>
                  <a:srgbClr val="FFFF00"/>
                </a:highlight>
                <a:cs typeface="Calibri"/>
              </a:rPr>
              <a:t>Accelerate solution process</a:t>
            </a:r>
          </a:p>
          <a:p>
            <a:pPr marL="342900" indent="-342900">
              <a:buFont typeface="Arial"/>
              <a:buChar char="•"/>
            </a:pPr>
            <a:r>
              <a:rPr lang="en-US" sz="2400">
                <a:cs typeface="Calibri"/>
              </a:rPr>
              <a:t>Solution given by the paper: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000">
                <a:cs typeface="Calibri"/>
              </a:rPr>
              <a:t>A distributed implementation of PDIPM – 3 kernels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5B876-C2EB-5C2E-A424-5BD2F6301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06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5" name="Content Placeholder 1" descr="A group of black text&#10;&#10;Description automatically generated">
            <a:extLst>
              <a:ext uri="{FF2B5EF4-FFF2-40B4-BE49-F238E27FC236}">
                <a16:creationId xmlns:a16="http://schemas.microsoft.com/office/drawing/2014/main" id="{4DF6BFDA-10EB-58C5-AEB8-2F61B8DCB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651" y="1336625"/>
            <a:ext cx="4264543" cy="8529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Picture 10" descr="A group of black text&#10;&#10;Description automatically generated">
            <a:extLst>
              <a:ext uri="{FF2B5EF4-FFF2-40B4-BE49-F238E27FC236}">
                <a16:creationId xmlns:a16="http://schemas.microsoft.com/office/drawing/2014/main" id="{64875840-9D68-8885-47C1-A596E527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334" y="2761554"/>
            <a:ext cx="2609850" cy="1038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549077-DB95-FCAF-6C55-F72F9293B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330" y="2886278"/>
            <a:ext cx="3971925" cy="1409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F9BE71-EBE4-29D5-E8AD-3D62FBED2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096" y="4750848"/>
            <a:ext cx="3371850" cy="8096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close-up of a sign&#10;&#10;Description automatically generated">
            <a:extLst>
              <a:ext uri="{FF2B5EF4-FFF2-40B4-BE49-F238E27FC236}">
                <a16:creationId xmlns:a16="http://schemas.microsoft.com/office/drawing/2014/main" id="{08569842-5282-8C85-A8F2-F1C55F40D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158" y="4296384"/>
            <a:ext cx="2362200" cy="762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D21F25F6-5739-72D3-86FD-B447A7339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984" y="5561282"/>
            <a:ext cx="2486025" cy="48577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5AB0EC-623B-0337-6B06-C6C899806F16}"/>
              </a:ext>
            </a:extLst>
          </p:cNvPr>
          <p:cNvSpPr txBox="1"/>
          <p:nvPr/>
        </p:nvSpPr>
        <p:spPr>
          <a:xfrm>
            <a:off x="10423289" y="1350889"/>
            <a:ext cx="820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cs typeface="Arial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413433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D73DB615-3145-FD8F-F0DA-1182F326F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262" y="1260949"/>
            <a:ext cx="6467475" cy="25527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3D19A-D012-A4AC-5BD3-4412A254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4576" y="3979307"/>
            <a:ext cx="8906692" cy="2376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Kernal 1 Setup</a:t>
            </a:r>
            <a:endParaRPr lang="en-US" sz="2000">
              <a:cs typeface="Arial"/>
            </a:endParaRPr>
          </a:p>
          <a:p>
            <a:pPr marL="556895" lvl="1" indent="-213995"/>
            <a:r>
              <a:rPr lang="en-US" sz="2000">
                <a:ea typeface="+mn-lt"/>
                <a:cs typeface="+mn-lt"/>
              </a:rPr>
              <a:t>Calculation of partial derivatives of the objective and constraints.</a:t>
            </a:r>
          </a:p>
          <a:p>
            <a:pPr marL="556895" lvl="1" indent="-213995"/>
            <a:r>
              <a:rPr lang="en-US" sz="2000" err="1">
                <a:ea typeface="+mn-lt"/>
                <a:cs typeface="+mn-lt"/>
              </a:rPr>
              <a:t>Lagrangians</a:t>
            </a:r>
            <a:r>
              <a:rPr lang="en-US" sz="2000">
                <a:ea typeface="+mn-lt"/>
                <a:cs typeface="+mn-lt"/>
              </a:rPr>
              <a:t> are computed and the matrix is generated</a:t>
            </a:r>
          </a:p>
          <a:p>
            <a:pPr lvl="2"/>
            <a:r>
              <a:rPr lang="en-US">
                <a:ea typeface="+mn-lt"/>
                <a:cs typeface="+mn-lt"/>
              </a:rPr>
              <a:t>Additionally, as our matrices are stored in CSR format, matrix concatenation is a more complicated business</a:t>
            </a:r>
            <a:endParaRPr lang="en-US">
              <a:cs typeface="Arial"/>
            </a:endParaRPr>
          </a:p>
        </p:txBody>
      </p:sp>
      <p:pic>
        <p:nvPicPr>
          <p:cNvPr id="8" name="Picture 7" descr="A group of math symbols&#10;&#10;Description automatically generated">
            <a:extLst>
              <a:ext uri="{FF2B5EF4-FFF2-40B4-BE49-F238E27FC236}">
                <a16:creationId xmlns:a16="http://schemas.microsoft.com/office/drawing/2014/main" id="{B50789AD-2F57-091F-D1AC-B70A205FF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49" y="5831732"/>
            <a:ext cx="4895850" cy="609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7437B9-330E-71FD-A60F-ABA014DC41A3}"/>
              </a:ext>
            </a:extLst>
          </p:cNvPr>
          <p:cNvSpPr txBox="1"/>
          <p:nvPr/>
        </p:nvSpPr>
        <p:spPr>
          <a:xfrm>
            <a:off x="10423289" y="1350889"/>
            <a:ext cx="82000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000">
                <a:solidFill>
                  <a:srgbClr val="FF0000"/>
                </a:solidFill>
                <a:cs typeface="Arial"/>
              </a:rPr>
              <a:t>CPU</a:t>
            </a:r>
          </a:p>
        </p:txBody>
      </p:sp>
    </p:spTree>
    <p:extLst>
      <p:ext uri="{BB962C8B-B14F-4D97-AF65-F5344CB8AC3E}">
        <p14:creationId xmlns:p14="http://schemas.microsoft.com/office/powerpoint/2010/main" val="1090031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97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7120DA4E-141F-406F-AD05-8C54703B9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260" y="1350420"/>
            <a:ext cx="8906692" cy="25147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Computation of M and N values for </a:t>
            </a:r>
            <a:r>
              <a:rPr lang="en-US" sz="2000" err="1"/>
              <a:t>cuSolver</a:t>
            </a:r>
            <a:r>
              <a:rPr lang="en-US" sz="2000"/>
              <a:t> input</a:t>
            </a:r>
            <a:endParaRPr lang="en-US" sz="2000">
              <a:cs typeface="Arial"/>
            </a:endParaRPr>
          </a:p>
          <a:p>
            <a:pPr marL="556895" lvl="1" indent="-213995"/>
            <a:r>
              <a:rPr lang="en-US" sz="2000">
                <a:solidFill>
                  <a:srgbClr val="003057"/>
                </a:solidFill>
                <a:ea typeface="+mn-lt"/>
                <a:cs typeface="+mn-lt"/>
              </a:rPr>
              <a:t>Once again using </a:t>
            </a:r>
            <a:r>
              <a:rPr lang="en-US" sz="2000" err="1">
                <a:solidFill>
                  <a:srgbClr val="003057"/>
                </a:solidFill>
                <a:ea typeface="+mn-lt"/>
                <a:cs typeface="+mn-lt"/>
              </a:rPr>
              <a:t>CoDiPack</a:t>
            </a:r>
            <a:r>
              <a:rPr lang="en-US" sz="2000">
                <a:solidFill>
                  <a:srgbClr val="003057"/>
                </a:solidFill>
                <a:ea typeface="+mn-lt"/>
                <a:cs typeface="+mn-lt"/>
              </a:rPr>
              <a:t> to compute the Derivatives</a:t>
            </a:r>
          </a:p>
          <a:p>
            <a:pPr marL="556895" lvl="1" indent="-213995"/>
            <a:r>
              <a:rPr lang="en-US" sz="2000">
                <a:solidFill>
                  <a:srgbClr val="003057"/>
                </a:solidFill>
                <a:ea typeface="+mn-lt"/>
                <a:cs typeface="+mn-lt"/>
              </a:rPr>
              <a:t>Using BLAS to compute the M and N values</a:t>
            </a:r>
          </a:p>
        </p:txBody>
      </p:sp>
      <p:pic>
        <p:nvPicPr>
          <p:cNvPr id="8" name="Picture 7" descr="A black and white image of symbols&#10;&#10;Description automatically generated">
            <a:extLst>
              <a:ext uri="{FF2B5EF4-FFF2-40B4-BE49-F238E27FC236}">
                <a16:creationId xmlns:a16="http://schemas.microsoft.com/office/drawing/2014/main" id="{796D3F13-E644-EE68-F788-915582AA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545" y="3162427"/>
            <a:ext cx="4721857" cy="99769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 descr="A close-up of a mathematical equation&#10;&#10;Description automatically generated">
            <a:extLst>
              <a:ext uri="{FF2B5EF4-FFF2-40B4-BE49-F238E27FC236}">
                <a16:creationId xmlns:a16="http://schemas.microsoft.com/office/drawing/2014/main" id="{640A55D5-C86F-EC66-7B02-BE88D8197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457" y="4639321"/>
            <a:ext cx="5673186" cy="13247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9437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191" y="160190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3D19A-D012-A4AC-5BD3-4412A254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8069" y="1422540"/>
            <a:ext cx="8906692" cy="23769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First Derivative Computation</a:t>
            </a:r>
            <a:endParaRPr lang="en-US" sz="2000">
              <a:cs typeface="Arial"/>
            </a:endParaRPr>
          </a:p>
          <a:p>
            <a:pPr marL="556895" lvl="1" indent="-213995"/>
            <a:r>
              <a:rPr lang="en-US" sz="2000">
                <a:solidFill>
                  <a:srgbClr val="003057"/>
                </a:solidFill>
              </a:rPr>
              <a:t>Derivatives were computed using </a:t>
            </a:r>
            <a:r>
              <a:rPr lang="en-US" sz="2000" err="1">
                <a:solidFill>
                  <a:srgbClr val="003057"/>
                </a:solidFill>
              </a:rPr>
              <a:t>CoDiPack's</a:t>
            </a:r>
            <a:r>
              <a:rPr lang="en-US" sz="2000">
                <a:solidFill>
                  <a:srgbClr val="003057"/>
                </a:solidFill>
              </a:rPr>
              <a:t> </a:t>
            </a:r>
            <a:r>
              <a:rPr lang="en-US" sz="2000" err="1">
                <a:solidFill>
                  <a:srgbClr val="003057"/>
                </a:solidFill>
              </a:rPr>
              <a:t>RealForward</a:t>
            </a:r>
            <a:r>
              <a:rPr lang="en-US" sz="2000">
                <a:solidFill>
                  <a:srgbClr val="003057"/>
                </a:solidFill>
              </a:rPr>
              <a:t> type</a:t>
            </a:r>
            <a:endParaRPr lang="en-US" sz="2000">
              <a:solidFill>
                <a:srgbClr val="003057"/>
              </a:solidFill>
              <a:cs typeface="Arial"/>
            </a:endParaRPr>
          </a:p>
          <a:p>
            <a:pPr marL="342900" lvl="1" indent="0">
              <a:buNone/>
            </a:pPr>
            <a:endParaRPr lang="en-US">
              <a:cs typeface="Arial" panose="020B0604020202020204"/>
            </a:endParaRPr>
          </a:p>
        </p:txBody>
      </p:sp>
      <p:pic>
        <p:nvPicPr>
          <p:cNvPr id="2" name="Picture 1" descr="A computer code with text&#10;&#10;Description automatically generated">
            <a:extLst>
              <a:ext uri="{FF2B5EF4-FFF2-40B4-BE49-F238E27FC236}">
                <a16:creationId xmlns:a16="http://schemas.microsoft.com/office/drawing/2014/main" id="{E9A36861-F474-71A9-61AC-CCAB364FA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63" y="2341214"/>
            <a:ext cx="9946360" cy="3764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2508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928" y="-231"/>
            <a:ext cx="4628746" cy="1014761"/>
          </a:xfrm>
        </p:spPr>
        <p:txBody>
          <a:bodyPr/>
          <a:lstStyle/>
          <a:p>
            <a:pPr algn="ctr"/>
            <a:r>
              <a:rPr lang="en-US">
                <a:latin typeface="Roboto"/>
                <a:ea typeface="Roboto"/>
                <a:cs typeface="Roboto"/>
              </a:rPr>
              <a:t>Methods</a:t>
            </a:r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90E3D19A-D012-A4AC-5BD3-4412A254C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3754" y="1449277"/>
            <a:ext cx="3105467" cy="2614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2nd Derivative Computation</a:t>
            </a:r>
            <a:endParaRPr lang="en-US" sz="2000">
              <a:cs typeface="Arial"/>
            </a:endParaRPr>
          </a:p>
          <a:p>
            <a:endParaRPr lang="en-US" sz="2000">
              <a:cs typeface="Arial"/>
            </a:endParaRPr>
          </a:p>
          <a:p>
            <a:pPr marL="342900" indent="-342900">
              <a:buFont typeface="Calibri"/>
              <a:buChar char="-"/>
            </a:pPr>
            <a:r>
              <a:rPr lang="en-US" sz="2000">
                <a:solidFill>
                  <a:srgbClr val="003057"/>
                </a:solidFill>
                <a:cs typeface="Arial" panose="020B0604020202020204"/>
              </a:rPr>
              <a:t>Derivatives were computed using </a:t>
            </a:r>
            <a:r>
              <a:rPr lang="en-US" sz="2000" err="1">
                <a:solidFill>
                  <a:srgbClr val="003057"/>
                </a:solidFill>
                <a:cs typeface="Arial" panose="020B0604020202020204"/>
              </a:rPr>
              <a:t>CoDiPack's</a:t>
            </a:r>
            <a:r>
              <a:rPr lang="en-US" sz="2000">
                <a:solidFill>
                  <a:srgbClr val="003057"/>
                </a:solidFill>
                <a:cs typeface="Arial" panose="020B0604020202020204"/>
              </a:rPr>
              <a:t> </a:t>
            </a:r>
            <a:r>
              <a:rPr lang="en-US" sz="2000" err="1">
                <a:solidFill>
                  <a:srgbClr val="003057"/>
                </a:solidFill>
                <a:cs typeface="Arial" panose="020B0604020202020204"/>
              </a:rPr>
              <a:t>evalHessian</a:t>
            </a:r>
          </a:p>
          <a:p>
            <a:pPr marL="342900" lvl="1" indent="0">
              <a:buNone/>
            </a:pPr>
            <a:endParaRPr lang="en-US">
              <a:solidFill>
                <a:srgbClr val="003057"/>
              </a:solidFill>
              <a:cs typeface="Arial" panose="020B0604020202020204"/>
            </a:endParaRPr>
          </a:p>
        </p:txBody>
      </p:sp>
      <p:pic>
        <p:nvPicPr>
          <p:cNvPr id="4" name="Picture 3" descr="A computer code with many letters and numbers&#10;&#10;Description automatically generated">
            <a:extLst>
              <a:ext uri="{FF2B5EF4-FFF2-40B4-BE49-F238E27FC236}">
                <a16:creationId xmlns:a16="http://schemas.microsoft.com/office/drawing/2014/main" id="{6D8BB7D6-EC0C-0A60-7D1A-52D9BC0A5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47" y="1116515"/>
            <a:ext cx="8039100" cy="55340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30200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Application>Microsoft Office PowerPoint</Application>
  <PresentationFormat>Widescreen</PresentationFormat>
  <Slides>18</Slides>
  <Notes>1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Title Page</vt:lpstr>
      <vt:lpstr>Dividers</vt:lpstr>
      <vt:lpstr>Content Page</vt:lpstr>
      <vt:lpstr>Fast-Batched Optimal Solution for RTOPF </vt:lpstr>
      <vt:lpstr>Introduction</vt:lpstr>
      <vt:lpstr>Introduction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Methods</vt:lpstr>
      <vt:lpstr>Progress and Current Results</vt:lpstr>
      <vt:lpstr>Results</vt:lpstr>
      <vt:lpstr>Further Research</vt:lpstr>
      <vt:lpstr>Further Research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revision>1</cp:revision>
  <dcterms:created xsi:type="dcterms:W3CDTF">2022-08-24T13:02:54Z</dcterms:created>
  <dcterms:modified xsi:type="dcterms:W3CDTF">2024-04-18T05:13:26Z</dcterms:modified>
</cp:coreProperties>
</file>